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1" r:id="rId1"/>
  </p:sldMasterIdLst>
  <p:notesMasterIdLst>
    <p:notesMasterId r:id="rId32"/>
  </p:notesMasterIdLst>
  <p:sldIdLst>
    <p:sldId id="607" r:id="rId2"/>
    <p:sldId id="580" r:id="rId3"/>
    <p:sldId id="634" r:id="rId4"/>
    <p:sldId id="635" r:id="rId5"/>
    <p:sldId id="633" r:id="rId6"/>
    <p:sldId id="636" r:id="rId7"/>
    <p:sldId id="612" r:id="rId8"/>
    <p:sldId id="613" r:id="rId9"/>
    <p:sldId id="637" r:id="rId10"/>
    <p:sldId id="638" r:id="rId11"/>
    <p:sldId id="616" r:id="rId12"/>
    <p:sldId id="614" r:id="rId13"/>
    <p:sldId id="617" r:id="rId14"/>
    <p:sldId id="618" r:id="rId15"/>
    <p:sldId id="619" r:id="rId16"/>
    <p:sldId id="620" r:id="rId17"/>
    <p:sldId id="621" r:id="rId18"/>
    <p:sldId id="622" r:id="rId19"/>
    <p:sldId id="623" r:id="rId20"/>
    <p:sldId id="624" r:id="rId21"/>
    <p:sldId id="625" r:id="rId22"/>
    <p:sldId id="626" r:id="rId23"/>
    <p:sldId id="628" r:id="rId24"/>
    <p:sldId id="639" r:id="rId25"/>
    <p:sldId id="642" r:id="rId26"/>
    <p:sldId id="640" r:id="rId27"/>
    <p:sldId id="631" r:id="rId28"/>
    <p:sldId id="629" r:id="rId29"/>
    <p:sldId id="643" r:id="rId30"/>
    <p:sldId id="641" r:id="rId31"/>
  </p:sldIdLst>
  <p:sldSz cx="9144000" cy="5143500" type="screen16x9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00"/>
    <a:srgbClr val="FFCC66"/>
    <a:srgbClr val="00FF00"/>
    <a:srgbClr val="FF6600"/>
    <a:srgbClr val="CCECFF"/>
    <a:srgbClr val="292929"/>
    <a:srgbClr val="4D4D4D"/>
    <a:srgbClr val="3399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675" autoAdjust="0"/>
    <p:restoredTop sz="94656" autoAdjust="0"/>
  </p:normalViewPr>
  <p:slideViewPr>
    <p:cSldViewPr>
      <p:cViewPr>
        <p:scale>
          <a:sx n="110" d="100"/>
          <a:sy n="110" d="100"/>
        </p:scale>
        <p:origin x="-691" y="-2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4813" y="696913"/>
            <a:ext cx="6188075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0075"/>
            <a:ext cx="559752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E520637E-0F1F-4236-B26E-3FF12646260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B84DCB2-780F-406A-A2A8-623ED62611B9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32" name="31 Rectángulo"/>
          <p:cNvSpPr/>
          <p:nvPr/>
        </p:nvSpPr>
        <p:spPr>
          <a:xfrm>
            <a:off x="0" y="0"/>
            <a:ext cx="365760" cy="5140842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Rectángulo"/>
          <p:cNvSpPr/>
          <p:nvPr/>
        </p:nvSpPr>
        <p:spPr>
          <a:xfrm>
            <a:off x="309558" y="510358"/>
            <a:ext cx="45720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0" name="39 Rectángulo"/>
          <p:cNvSpPr/>
          <p:nvPr/>
        </p:nvSpPr>
        <p:spPr>
          <a:xfrm>
            <a:off x="269073" y="510358"/>
            <a:ext cx="27432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1" name="40 Rectángulo"/>
          <p:cNvSpPr/>
          <p:nvPr/>
        </p:nvSpPr>
        <p:spPr>
          <a:xfrm>
            <a:off x="250020" y="510358"/>
            <a:ext cx="9144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Rectángulo"/>
          <p:cNvSpPr/>
          <p:nvPr/>
        </p:nvSpPr>
        <p:spPr>
          <a:xfrm>
            <a:off x="221768" y="510358"/>
            <a:ext cx="9144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914400" y="3257550"/>
            <a:ext cx="7772400" cy="1481328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914400" y="2125980"/>
            <a:ext cx="7772400" cy="113157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56" name="55 Rectángulo"/>
          <p:cNvSpPr/>
          <p:nvPr/>
        </p:nvSpPr>
        <p:spPr>
          <a:xfrm>
            <a:off x="255291" y="3785546"/>
            <a:ext cx="73152" cy="126873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Rectángulo"/>
          <p:cNvSpPr/>
          <p:nvPr/>
        </p:nvSpPr>
        <p:spPr>
          <a:xfrm>
            <a:off x="255291" y="3597614"/>
            <a:ext cx="73152" cy="17145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Rectángulo"/>
          <p:cNvSpPr/>
          <p:nvPr/>
        </p:nvSpPr>
        <p:spPr>
          <a:xfrm>
            <a:off x="255291" y="3478264"/>
            <a:ext cx="73152" cy="10287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Rectángulo"/>
          <p:cNvSpPr/>
          <p:nvPr/>
        </p:nvSpPr>
        <p:spPr>
          <a:xfrm>
            <a:off x="255291" y="3406919"/>
            <a:ext cx="73152" cy="5486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A836E3-B8DA-4CAB-8580-2166420C4E2A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1981200" cy="4388644"/>
          </a:xfrm>
        </p:spPr>
        <p:txBody>
          <a:bodyPr vert="eaVert"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05981"/>
            <a:ext cx="5867400" cy="4388644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3517E7A-14CB-4341-B5E9-D63B2BF93B34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EE4DD8C-8B3D-4AE6-B34A-FBB7C17021F6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Forma libre"/>
          <p:cNvSpPr>
            <a:spLocks/>
          </p:cNvSpPr>
          <p:nvPr/>
        </p:nvSpPr>
        <p:spPr bwMode="auto">
          <a:xfrm>
            <a:off x="4828952" y="805416"/>
            <a:ext cx="4322136" cy="4343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Forma libre"/>
          <p:cNvSpPr>
            <a:spLocks/>
          </p:cNvSpPr>
          <p:nvPr/>
        </p:nvSpPr>
        <p:spPr bwMode="auto">
          <a:xfrm>
            <a:off x="373966" y="3"/>
            <a:ext cx="5514536" cy="496149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Forma libre"/>
          <p:cNvSpPr>
            <a:spLocks/>
          </p:cNvSpPr>
          <p:nvPr/>
        </p:nvSpPr>
        <p:spPr bwMode="auto">
          <a:xfrm rot="5236414">
            <a:off x="4976478" y="964110"/>
            <a:ext cx="30861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5943600" y="0"/>
            <a:ext cx="2743200" cy="3200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Forma libre"/>
          <p:cNvSpPr>
            <a:spLocks/>
          </p:cNvSpPr>
          <p:nvPr/>
        </p:nvSpPr>
        <p:spPr bwMode="auto">
          <a:xfrm>
            <a:off x="5943600" y="3200400"/>
            <a:ext cx="3200400" cy="8572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Forma libre"/>
          <p:cNvSpPr>
            <a:spLocks/>
          </p:cNvSpPr>
          <p:nvPr/>
        </p:nvSpPr>
        <p:spPr bwMode="auto">
          <a:xfrm>
            <a:off x="5943600" y="0"/>
            <a:ext cx="1371600" cy="3200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Forma libre"/>
          <p:cNvSpPr>
            <a:spLocks/>
          </p:cNvSpPr>
          <p:nvPr/>
        </p:nvSpPr>
        <p:spPr bwMode="auto">
          <a:xfrm>
            <a:off x="5948369" y="3184923"/>
            <a:ext cx="2090737" cy="195857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Forma libre"/>
          <p:cNvSpPr>
            <a:spLocks/>
          </p:cNvSpPr>
          <p:nvPr/>
        </p:nvSpPr>
        <p:spPr bwMode="auto">
          <a:xfrm>
            <a:off x="5943600" y="3200400"/>
            <a:ext cx="16002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Forma libre"/>
          <p:cNvSpPr>
            <a:spLocks/>
          </p:cNvSpPr>
          <p:nvPr/>
        </p:nvSpPr>
        <p:spPr bwMode="auto">
          <a:xfrm>
            <a:off x="5943600" y="1028700"/>
            <a:ext cx="3200400" cy="21717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Forma libre"/>
          <p:cNvSpPr>
            <a:spLocks/>
          </p:cNvSpPr>
          <p:nvPr/>
        </p:nvSpPr>
        <p:spPr bwMode="auto">
          <a:xfrm>
            <a:off x="5943600" y="1314450"/>
            <a:ext cx="3200400" cy="18859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Forma libre"/>
          <p:cNvSpPr>
            <a:spLocks/>
          </p:cNvSpPr>
          <p:nvPr/>
        </p:nvSpPr>
        <p:spPr bwMode="auto">
          <a:xfrm>
            <a:off x="990600" y="3200400"/>
            <a:ext cx="49530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Forma libre"/>
          <p:cNvSpPr>
            <a:spLocks/>
          </p:cNvSpPr>
          <p:nvPr/>
        </p:nvSpPr>
        <p:spPr bwMode="auto">
          <a:xfrm>
            <a:off x="533400" y="3200400"/>
            <a:ext cx="53340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Forma libre"/>
          <p:cNvSpPr>
            <a:spLocks/>
          </p:cNvSpPr>
          <p:nvPr/>
        </p:nvSpPr>
        <p:spPr bwMode="auto">
          <a:xfrm>
            <a:off x="366824" y="1828800"/>
            <a:ext cx="5638800" cy="1371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Forma libre"/>
          <p:cNvSpPr>
            <a:spLocks/>
          </p:cNvSpPr>
          <p:nvPr/>
        </p:nvSpPr>
        <p:spPr bwMode="auto">
          <a:xfrm>
            <a:off x="366824" y="1600200"/>
            <a:ext cx="5638800" cy="1600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Forma libre"/>
          <p:cNvSpPr>
            <a:spLocks/>
          </p:cNvSpPr>
          <p:nvPr/>
        </p:nvSpPr>
        <p:spPr bwMode="auto">
          <a:xfrm>
            <a:off x="4572000" y="3200400"/>
            <a:ext cx="13716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06902" y="1013756"/>
            <a:ext cx="5718048" cy="733115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1283E2D-3E54-459E-B822-0C9D7C2C0D9D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7" name="6 Rectángulo"/>
          <p:cNvSpPr/>
          <p:nvPr/>
        </p:nvSpPr>
        <p:spPr>
          <a:xfrm>
            <a:off x="363160" y="301701"/>
            <a:ext cx="8503920" cy="664699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06902" y="384048"/>
            <a:ext cx="8156448" cy="58293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 flipH="1">
            <a:off x="371538" y="510358"/>
            <a:ext cx="27432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 flipH="1">
            <a:off x="411109" y="510358"/>
            <a:ext cx="27432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 flipH="1">
            <a:off x="448450" y="510358"/>
            <a:ext cx="9144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 flipH="1">
            <a:off x="476702" y="510358"/>
            <a:ext cx="9144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500478" y="510358"/>
            <a:ext cx="36576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84048"/>
            <a:ext cx="8229600" cy="6858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64344" y="1327876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55344" y="1327876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80816BF-F5B7-4E1B-A708-DB338F11197E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Rectángulo"/>
          <p:cNvSpPr/>
          <p:nvPr/>
        </p:nvSpPr>
        <p:spPr>
          <a:xfrm>
            <a:off x="0" y="301701"/>
            <a:ext cx="8867080" cy="664699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824" y="384048"/>
            <a:ext cx="7772400" cy="6858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357312"/>
            <a:ext cx="4040188" cy="47982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32" y="1357312"/>
            <a:ext cx="4041775" cy="47982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844278"/>
            <a:ext cx="4040188" cy="296951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32" y="1844278"/>
            <a:ext cx="4041775" cy="296951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4D4CB87-2C24-44FF-96A9-BA5B4535CFF2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16" name="15 Rectángulo"/>
          <p:cNvSpPr/>
          <p:nvPr/>
        </p:nvSpPr>
        <p:spPr>
          <a:xfrm>
            <a:off x="87790" y="510358"/>
            <a:ext cx="45720" cy="27432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Rectángulo"/>
          <p:cNvSpPr/>
          <p:nvPr/>
        </p:nvSpPr>
        <p:spPr>
          <a:xfrm>
            <a:off x="47305" y="510358"/>
            <a:ext cx="27432" cy="27432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8" name="17 Rectángulo"/>
          <p:cNvSpPr/>
          <p:nvPr/>
        </p:nvSpPr>
        <p:spPr>
          <a:xfrm>
            <a:off x="28252" y="510358"/>
            <a:ext cx="9144" cy="27432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>
          <a:xfrm>
            <a:off x="0" y="510358"/>
            <a:ext cx="9144" cy="27432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0" name="19 Rectángulo"/>
          <p:cNvSpPr/>
          <p:nvPr/>
        </p:nvSpPr>
        <p:spPr>
          <a:xfrm flipH="1">
            <a:off x="149770" y="510358"/>
            <a:ext cx="27432" cy="27432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1" name="20 Rectángulo"/>
          <p:cNvSpPr/>
          <p:nvPr/>
        </p:nvSpPr>
        <p:spPr>
          <a:xfrm flipH="1">
            <a:off x="189341" y="510358"/>
            <a:ext cx="27432" cy="27432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2" name="21 Rectángulo"/>
          <p:cNvSpPr/>
          <p:nvPr/>
        </p:nvSpPr>
        <p:spPr>
          <a:xfrm flipH="1">
            <a:off x="226682" y="510358"/>
            <a:ext cx="9144" cy="27432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Rectángulo"/>
          <p:cNvSpPr/>
          <p:nvPr/>
        </p:nvSpPr>
        <p:spPr>
          <a:xfrm flipH="1">
            <a:off x="254934" y="510358"/>
            <a:ext cx="9144" cy="27432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0" name="29 Rectángulo"/>
          <p:cNvSpPr/>
          <p:nvPr/>
        </p:nvSpPr>
        <p:spPr>
          <a:xfrm>
            <a:off x="278710" y="510358"/>
            <a:ext cx="36576" cy="27432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384048"/>
            <a:ext cx="7772400" cy="6858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BF068ED-39DC-42D3-94BC-DC7AF916F2D6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2D3366-8A18-4D6F-8692-6B85A9C207F0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204787"/>
            <a:ext cx="8229600" cy="871538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076325"/>
            <a:ext cx="2514600" cy="3429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429000" y="1076325"/>
            <a:ext cx="5486400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64E87E3-1315-491C-9A80-E37613BED750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368032" y="0"/>
            <a:ext cx="8778240" cy="1408528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Conector recto"/>
          <p:cNvCxnSpPr/>
          <p:nvPr/>
        </p:nvCxnSpPr>
        <p:spPr>
          <a:xfrm flipV="1">
            <a:off x="363195" y="1413771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o"/>
          <p:cNvGrpSpPr/>
          <p:nvPr/>
        </p:nvGrpSpPr>
        <p:grpSpPr>
          <a:xfrm rot="5400000">
            <a:off x="8531179" y="898342"/>
            <a:ext cx="99572" cy="128466"/>
            <a:chOff x="6668087" y="1297746"/>
            <a:chExt cx="161840" cy="156602"/>
          </a:xfrm>
        </p:grpSpPr>
        <p:cxnSp>
          <p:nvCxnSpPr>
            <p:cNvPr id="15" name="14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 bwMode="grayWhite">
          <a:xfrm>
            <a:off x="914400" y="330939"/>
            <a:ext cx="6858000" cy="526312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68032" y="1420336"/>
            <a:ext cx="8778240" cy="3720108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862608"/>
            <a:ext cx="6858000" cy="51435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grpSp>
        <p:nvGrpSpPr>
          <p:cNvPr id="14" name="13 Grupo"/>
          <p:cNvGrpSpPr/>
          <p:nvPr/>
        </p:nvGrpSpPr>
        <p:grpSpPr>
          <a:xfrm rot="5400000">
            <a:off x="8683579" y="1012642"/>
            <a:ext cx="99572" cy="128466"/>
            <a:chOff x="6668087" y="1297746"/>
            <a:chExt cx="161840" cy="156602"/>
          </a:xfrm>
        </p:grpSpPr>
        <p:cxnSp>
          <p:nvCxnSpPr>
            <p:cNvPr id="11" name="10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o"/>
          <p:cNvGrpSpPr/>
          <p:nvPr/>
        </p:nvGrpSpPr>
        <p:grpSpPr>
          <a:xfrm rot="5400000">
            <a:off x="8336686" y="1090014"/>
            <a:ext cx="99572" cy="128466"/>
            <a:chOff x="6668087" y="1297746"/>
            <a:chExt cx="161840" cy="156602"/>
          </a:xfrm>
        </p:grpSpPr>
        <p:cxnSp>
          <p:nvCxnSpPr>
            <p:cNvPr id="19" name="18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477000" y="41625"/>
            <a:ext cx="2133600" cy="273844"/>
          </a:xfrm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41625"/>
            <a:ext cx="5562600" cy="273844"/>
          </a:xfrm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10600" y="41625"/>
            <a:ext cx="457200" cy="273844"/>
          </a:xfrm>
        </p:spPr>
        <p:txBody>
          <a:bodyPr/>
          <a:lstStyle>
            <a:extLst/>
          </a:lstStyle>
          <a:p>
            <a:pPr>
              <a:defRPr/>
            </a:pPr>
            <a:fld id="{EE37BD66-A4AD-41E3-976E-63B64B71BEF6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365760" cy="5140842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255291" y="3785546"/>
            <a:ext cx="73152" cy="126873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255291" y="3597614"/>
            <a:ext cx="73152" cy="17145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255291" y="3478264"/>
            <a:ext cx="73152" cy="10287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55291" y="3406919"/>
            <a:ext cx="73152" cy="5486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309558" y="510358"/>
            <a:ext cx="45720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5" name="14 Rectángulo"/>
          <p:cNvSpPr/>
          <p:nvPr/>
        </p:nvSpPr>
        <p:spPr>
          <a:xfrm>
            <a:off x="269073" y="510358"/>
            <a:ext cx="27432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6" name="15 Rectángulo"/>
          <p:cNvSpPr/>
          <p:nvPr/>
        </p:nvSpPr>
        <p:spPr>
          <a:xfrm>
            <a:off x="250020" y="510358"/>
            <a:ext cx="9144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Rectángulo"/>
          <p:cNvSpPr/>
          <p:nvPr/>
        </p:nvSpPr>
        <p:spPr>
          <a:xfrm>
            <a:off x="221768" y="510358"/>
            <a:ext cx="9144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384048"/>
            <a:ext cx="7772400" cy="6858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337670"/>
            <a:ext cx="7772400" cy="3429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477000" y="4812507"/>
            <a:ext cx="21336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4812507"/>
            <a:ext cx="556260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0600" y="4812507"/>
            <a:ext cx="4572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AE03004-D496-421C-BB92-40881DCB6F1A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10" Type="http://schemas.openxmlformats.org/officeDocument/2006/relationships/image" Target="../media/image81.jpeg"/><Relationship Id="rId4" Type="http://schemas.openxmlformats.org/officeDocument/2006/relationships/image" Target="../media/image75.jpeg"/><Relationship Id="rId9" Type="http://schemas.openxmlformats.org/officeDocument/2006/relationships/image" Target="../media/image8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419600" y="438150"/>
            <a:ext cx="457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4000" b="1" dirty="0" smtClean="0">
                <a:solidFill>
                  <a:srgbClr val="FFFF00"/>
                </a:solidFill>
                <a:latin typeface="Arial Black" pitchFamily="34" charset="0"/>
              </a:rPr>
              <a:t>EL PLANETA AGUA</a:t>
            </a:r>
            <a:endParaRPr lang="es-CL" sz="4000" b="1" dirty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30722" name="Picture 2" descr="Resultado de imagen para earth plane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267200" cy="2610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905000" y="133350"/>
            <a:ext cx="533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000" b="1" dirty="0" smtClean="0">
                <a:solidFill>
                  <a:srgbClr val="FFC000"/>
                </a:solidFill>
                <a:latin typeface="Berlin Sans FB Demi" pitchFamily="34" charset="0"/>
              </a:rPr>
              <a:t>VIDA SIN LUZ O CON MUY POCA LUZ</a:t>
            </a:r>
            <a:endParaRPr lang="es-CL" sz="2000" b="1" dirty="0">
              <a:solidFill>
                <a:srgbClr val="FFC000"/>
              </a:solidFill>
              <a:latin typeface="Berlin Sans FB Demi" pitchFamily="34" charset="0"/>
            </a:endParaRPr>
          </a:p>
        </p:txBody>
      </p:sp>
      <p:pic>
        <p:nvPicPr>
          <p:cNvPr id="5" name="4 Imagen" descr="fihs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514350"/>
            <a:ext cx="3200400" cy="2400300"/>
          </a:xfrm>
          <a:prstGeom prst="rect">
            <a:avLst/>
          </a:prstGeom>
        </p:spPr>
      </p:pic>
      <p:pic>
        <p:nvPicPr>
          <p:cNvPr id="1026" name="Picture 2" descr="Resultado de imagen para DEEP SEA FISH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90550"/>
            <a:ext cx="4572000" cy="2980944"/>
          </a:xfrm>
          <a:prstGeom prst="rect">
            <a:avLst/>
          </a:prstGeom>
          <a:noFill/>
        </p:spPr>
      </p:pic>
      <p:sp>
        <p:nvSpPr>
          <p:cNvPr id="7" name="6 Flecha arriba y abajo"/>
          <p:cNvSpPr/>
          <p:nvPr/>
        </p:nvSpPr>
        <p:spPr>
          <a:xfrm>
            <a:off x="4038600" y="819151"/>
            <a:ext cx="484632" cy="37338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7 CuadroTexto"/>
          <p:cNvSpPr txBox="1"/>
          <p:nvPr/>
        </p:nvSpPr>
        <p:spPr>
          <a:xfrm>
            <a:off x="4572000" y="819151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200 m</a:t>
            </a:r>
            <a:endParaRPr lang="es-CL" dirty="0"/>
          </a:p>
        </p:txBody>
      </p:sp>
      <p:sp>
        <p:nvSpPr>
          <p:cNvPr id="9" name="8 CuadroTexto"/>
          <p:cNvSpPr txBox="1"/>
          <p:nvPr/>
        </p:nvSpPr>
        <p:spPr>
          <a:xfrm>
            <a:off x="4572000" y="4248151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4000 m</a:t>
            </a:r>
            <a:endParaRPr lang="es-CL" dirty="0"/>
          </a:p>
        </p:txBody>
      </p:sp>
      <p:sp>
        <p:nvSpPr>
          <p:cNvPr id="10" name="9 Rectángulo redondeado"/>
          <p:cNvSpPr/>
          <p:nvPr/>
        </p:nvSpPr>
        <p:spPr>
          <a:xfrm>
            <a:off x="3581400" y="3257550"/>
            <a:ext cx="53340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6" y="133353"/>
            <a:ext cx="4973157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1 Imagen" descr="1_giant_amphipo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2240" y="0"/>
            <a:ext cx="2651760" cy="1657350"/>
          </a:xfrm>
          <a:prstGeom prst="rect">
            <a:avLst/>
          </a:prstGeom>
        </p:spPr>
      </p:pic>
      <p:pic>
        <p:nvPicPr>
          <p:cNvPr id="3" name="2 Imagen" descr="light-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29200" y="-1771650"/>
            <a:ext cx="1668780" cy="2286000"/>
          </a:xfrm>
          <a:prstGeom prst="rect">
            <a:avLst/>
          </a:prstGeom>
        </p:spPr>
      </p:pic>
      <p:pic>
        <p:nvPicPr>
          <p:cNvPr id="7" name="6 Imagen" descr="image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2209800" y="3105150"/>
            <a:ext cx="2209800" cy="1325880"/>
          </a:xfrm>
          <a:prstGeom prst="rect">
            <a:avLst/>
          </a:prstGeom>
        </p:spPr>
      </p:pic>
      <p:pic>
        <p:nvPicPr>
          <p:cNvPr id="9" name="8 Imagen" descr="Jelly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2057400" y="1"/>
            <a:ext cx="2235200" cy="1676400"/>
          </a:xfrm>
          <a:prstGeom prst="rect">
            <a:avLst/>
          </a:prstGeom>
        </p:spPr>
      </p:pic>
      <p:grpSp>
        <p:nvGrpSpPr>
          <p:cNvPr id="13" name="12 Grupo"/>
          <p:cNvGrpSpPr/>
          <p:nvPr/>
        </p:nvGrpSpPr>
        <p:grpSpPr>
          <a:xfrm>
            <a:off x="762000" y="5143501"/>
            <a:ext cx="2438400" cy="1447800"/>
            <a:chOff x="762000" y="5143500"/>
            <a:chExt cx="2438400" cy="1447800"/>
          </a:xfrm>
        </p:grpSpPr>
        <p:pic>
          <p:nvPicPr>
            <p:cNvPr id="10" name="9 Imagen" descr="the-deep-exhibition-lp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2000" y="5143500"/>
              <a:ext cx="2438400" cy="1422400"/>
            </a:xfrm>
            <a:prstGeom prst="rect">
              <a:avLst/>
            </a:prstGeom>
          </p:spPr>
        </p:pic>
        <p:sp>
          <p:nvSpPr>
            <p:cNvPr id="11" name="10 Rectángulo"/>
            <p:cNvSpPr/>
            <p:nvPr/>
          </p:nvSpPr>
          <p:spPr>
            <a:xfrm>
              <a:off x="2590800" y="6362700"/>
              <a:ext cx="6096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sp>
        <p:nvSpPr>
          <p:cNvPr id="12" name="11 CuadroTexto"/>
          <p:cNvSpPr txBox="1"/>
          <p:nvPr/>
        </p:nvSpPr>
        <p:spPr>
          <a:xfrm>
            <a:off x="6858000" y="4552950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dirty="0" smtClean="0">
                <a:solidFill>
                  <a:srgbClr val="FFFF00"/>
                </a:solidFill>
                <a:latin typeface="Arial Black" pitchFamily="34" charset="0"/>
              </a:rPr>
              <a:t>500-1000 m</a:t>
            </a:r>
            <a:endParaRPr lang="es-CL" sz="1600" dirty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4" name="13 Imagen" descr="COD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19850" y="1504951"/>
            <a:ext cx="2724150" cy="1498283"/>
          </a:xfrm>
          <a:prstGeom prst="rect">
            <a:avLst/>
          </a:prstGeom>
        </p:spPr>
      </p:pic>
      <p:pic>
        <p:nvPicPr>
          <p:cNvPr id="15" name="14 Imagen" descr="MICTOPHID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515514" y="2876550"/>
            <a:ext cx="2337974" cy="15643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22222E-6 L -0.00782 1.2592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083 0.03427 L 0.67083 0.03427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96296E-6 L 0.70278 -0.0037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1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L 3.33333E-6 -0.35926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209550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dirty="0" smtClean="0">
                <a:solidFill>
                  <a:srgbClr val="FFFF00"/>
                </a:solidFill>
                <a:latin typeface="Arial Black" pitchFamily="34" charset="0"/>
              </a:rPr>
              <a:t>¡CUIDADO CON LOS ENCUENTROS CERCANOS!</a:t>
            </a:r>
            <a:endParaRPr lang="es-CL" sz="16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086600" y="4476750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dirty="0" smtClean="0">
                <a:solidFill>
                  <a:srgbClr val="FFFF00"/>
                </a:solidFill>
                <a:latin typeface="Arial Black" pitchFamily="34" charset="0"/>
              </a:rPr>
              <a:t>2000 m</a:t>
            </a:r>
            <a:endParaRPr lang="es-CL" sz="160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amphipo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033016" y="0"/>
            <a:ext cx="2033016" cy="1591056"/>
          </a:xfrm>
          <a:prstGeom prst="rect">
            <a:avLst/>
          </a:prstGeom>
        </p:spPr>
      </p:pic>
      <p:pic>
        <p:nvPicPr>
          <p:cNvPr id="3" name="2 Imagen" descr="bigred Jell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819400" y="1504952"/>
            <a:ext cx="2997200" cy="1685925"/>
          </a:xfrm>
          <a:prstGeom prst="rect">
            <a:avLst/>
          </a:prstGeom>
        </p:spPr>
      </p:pic>
      <p:grpSp>
        <p:nvGrpSpPr>
          <p:cNvPr id="6" name="5 Grupo"/>
          <p:cNvGrpSpPr/>
          <p:nvPr/>
        </p:nvGrpSpPr>
        <p:grpSpPr>
          <a:xfrm>
            <a:off x="-1877840" y="2952751"/>
            <a:ext cx="2792240" cy="2438400"/>
            <a:chOff x="-1877840" y="3196590"/>
            <a:chExt cx="2030240" cy="1946910"/>
          </a:xfrm>
        </p:grpSpPr>
        <p:pic>
          <p:nvPicPr>
            <p:cNvPr id="4" name="3 Imagen" descr="MmGFVi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877840" y="3196590"/>
              <a:ext cx="1877840" cy="1946910"/>
            </a:xfrm>
            <a:prstGeom prst="rect">
              <a:avLst/>
            </a:prstGeom>
          </p:spPr>
        </p:pic>
        <p:sp>
          <p:nvSpPr>
            <p:cNvPr id="5" name="4 Rectángulo"/>
            <p:cNvSpPr/>
            <p:nvPr/>
          </p:nvSpPr>
          <p:spPr>
            <a:xfrm>
              <a:off x="-762000" y="4933950"/>
              <a:ext cx="914400" cy="2095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sp>
        <p:nvSpPr>
          <p:cNvPr id="7" name="6 CuadroTexto"/>
          <p:cNvSpPr txBox="1"/>
          <p:nvPr/>
        </p:nvSpPr>
        <p:spPr>
          <a:xfrm>
            <a:off x="7086600" y="4476750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dirty="0" smtClean="0">
                <a:solidFill>
                  <a:srgbClr val="FFFF00"/>
                </a:solidFill>
                <a:latin typeface="Arial Black" pitchFamily="34" charset="0"/>
              </a:rPr>
              <a:t>3000 m</a:t>
            </a:r>
            <a:endParaRPr lang="es-CL" sz="160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7037E-7 L 0.77778 0.0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9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48148E-6 L 0.66944 -0.00092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46914E-6 L 0.4026 0.000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eep-sea-fish-pictures-and-nam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52400" y="5143501"/>
            <a:ext cx="3505200" cy="2327672"/>
          </a:xfrm>
          <a:prstGeom prst="rect">
            <a:avLst/>
          </a:prstGeom>
        </p:spPr>
      </p:pic>
      <p:pic>
        <p:nvPicPr>
          <p:cNvPr id="3" name="2 Imagen" descr="dragonfish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657599" y="2495550"/>
            <a:ext cx="3657599" cy="2057400"/>
          </a:xfrm>
          <a:prstGeom prst="rect">
            <a:avLst/>
          </a:prstGeom>
        </p:spPr>
      </p:pic>
      <p:pic>
        <p:nvPicPr>
          <p:cNvPr id="4" name="3 Imagen" descr="fihs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0" y="5143500"/>
            <a:ext cx="2362200" cy="1771650"/>
          </a:xfrm>
          <a:prstGeom prst="rect">
            <a:avLst/>
          </a:prstGeom>
        </p:spPr>
      </p:pic>
      <p:pic>
        <p:nvPicPr>
          <p:cNvPr id="6" name="5 Imagen" descr="fish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1200" y="5010150"/>
            <a:ext cx="3352800" cy="24003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7086600" y="4476750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dirty="0" smtClean="0">
                <a:solidFill>
                  <a:srgbClr val="FFFF00"/>
                </a:solidFill>
                <a:latin typeface="Arial Black" pitchFamily="34" charset="0"/>
              </a:rPr>
              <a:t>3000-4000 m</a:t>
            </a:r>
            <a:endParaRPr lang="es-CL" sz="160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5679E-6 L 0 -0.9336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0.00417 -0.835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4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00834 -0.8851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4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L 0.7 0.007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" y="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7086600" y="4476750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dirty="0" smtClean="0">
                <a:solidFill>
                  <a:srgbClr val="FFFF00"/>
                </a:solidFill>
                <a:latin typeface="Arial Black" pitchFamily="34" charset="0"/>
              </a:rPr>
              <a:t>3000-4000 m</a:t>
            </a:r>
            <a:endParaRPr lang="es-CL" sz="160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firefly-squi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" y="5391151"/>
            <a:ext cx="4410965" cy="2590800"/>
          </a:xfrm>
          <a:prstGeom prst="rect">
            <a:avLst/>
          </a:prstGeom>
        </p:spPr>
      </p:pic>
      <p:pic>
        <p:nvPicPr>
          <p:cNvPr id="6" name="5 Imagen" descr="fish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6" y="209551"/>
            <a:ext cx="3686629" cy="2438400"/>
          </a:xfrm>
          <a:prstGeom prst="rect">
            <a:avLst/>
          </a:prstGeom>
        </p:spPr>
      </p:pic>
      <p:pic>
        <p:nvPicPr>
          <p:cNvPr id="7" name="6 Imagen" descr="fish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00600" y="4857750"/>
            <a:ext cx="4229100" cy="2368296"/>
          </a:xfrm>
          <a:prstGeom prst="rect">
            <a:avLst/>
          </a:prstGeom>
        </p:spPr>
      </p:pic>
      <p:grpSp>
        <p:nvGrpSpPr>
          <p:cNvPr id="9" name="8 Grupo"/>
          <p:cNvGrpSpPr/>
          <p:nvPr/>
        </p:nvGrpSpPr>
        <p:grpSpPr>
          <a:xfrm>
            <a:off x="-3048000" y="1"/>
            <a:ext cx="3200400" cy="2042160"/>
            <a:chOff x="-3048000" y="0"/>
            <a:chExt cx="3200400" cy="2042160"/>
          </a:xfrm>
        </p:grpSpPr>
        <p:pic>
          <p:nvPicPr>
            <p:cNvPr id="4" name="3 Imagen" descr="Firefly+squid+(photoshelter.com)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3048000" y="0"/>
              <a:ext cx="3048000" cy="2042160"/>
            </a:xfrm>
            <a:prstGeom prst="rect">
              <a:avLst/>
            </a:prstGeom>
          </p:spPr>
        </p:pic>
        <p:sp>
          <p:nvSpPr>
            <p:cNvPr id="8" name="7 Rectángulo"/>
            <p:cNvSpPr/>
            <p:nvPr/>
          </p:nvSpPr>
          <p:spPr>
            <a:xfrm>
              <a:off x="-838200" y="1733550"/>
              <a:ext cx="9906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sp>
        <p:nvSpPr>
          <p:cNvPr id="10" name="9 CuadroTexto"/>
          <p:cNvSpPr txBox="1"/>
          <p:nvPr/>
        </p:nvSpPr>
        <p:spPr>
          <a:xfrm>
            <a:off x="7086600" y="4476750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dirty="0" smtClean="0">
                <a:solidFill>
                  <a:srgbClr val="FFFF00"/>
                </a:solidFill>
                <a:latin typeface="Arial Black" pitchFamily="34" charset="0"/>
              </a:rPr>
              <a:t>3000-4000 m</a:t>
            </a:r>
            <a:endParaRPr lang="es-CL" sz="160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20988E-6 L 0.525 -0.009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59259E-6 L 0.00417 -0.510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59259E-6 L -0.4151 2.59259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44444  E" pathEditMode="relative" ptsTypes="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emaleangl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79765" y="2724151"/>
            <a:ext cx="3635635" cy="2419350"/>
          </a:xfrm>
          <a:prstGeom prst="rect">
            <a:avLst/>
          </a:prstGeom>
        </p:spPr>
      </p:pic>
      <p:pic>
        <p:nvPicPr>
          <p:cNvPr id="3" name="2 Imagen" descr="MA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3600" y="1"/>
            <a:ext cx="3200400" cy="2133600"/>
          </a:xfrm>
          <a:prstGeom prst="rect">
            <a:avLst/>
          </a:prstGeom>
        </p:spPr>
      </p:pic>
      <p:pic>
        <p:nvPicPr>
          <p:cNvPr id="4" name="3 Imagen" descr="worlds-most-hideous-fish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" y="1"/>
            <a:ext cx="3886200" cy="2704839"/>
          </a:xfrm>
          <a:prstGeom prst="rect">
            <a:avLst/>
          </a:prstGeom>
        </p:spPr>
      </p:pic>
      <p:pic>
        <p:nvPicPr>
          <p:cNvPr id="5" name="4 Imagen" descr="fish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90600" y="2707066"/>
            <a:ext cx="3657600" cy="2436434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6858000" y="2266950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dirty="0" smtClean="0">
                <a:solidFill>
                  <a:srgbClr val="FFFF00"/>
                </a:solidFill>
                <a:latin typeface="Arial Black" pitchFamily="34" charset="0"/>
              </a:rPr>
              <a:t>5000 m</a:t>
            </a:r>
            <a:endParaRPr lang="es-CL" sz="160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fish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695450"/>
            <a:ext cx="2667000" cy="1905000"/>
          </a:xfrm>
          <a:prstGeom prst="rect">
            <a:avLst/>
          </a:prstGeom>
        </p:spPr>
      </p:pic>
      <p:pic>
        <p:nvPicPr>
          <p:cNvPr id="4" name="3 Imagen" descr="fish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67000" y="-2228850"/>
            <a:ext cx="3810000" cy="2344616"/>
          </a:xfrm>
          <a:prstGeom prst="rect">
            <a:avLst/>
          </a:prstGeom>
        </p:spPr>
      </p:pic>
      <p:pic>
        <p:nvPicPr>
          <p:cNvPr id="5" name="4 Imagen" descr="fish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24600" y="-1528761"/>
            <a:ext cx="2819400" cy="1585913"/>
          </a:xfrm>
          <a:prstGeom prst="rect">
            <a:avLst/>
          </a:prstGeom>
        </p:spPr>
      </p:pic>
      <p:pic>
        <p:nvPicPr>
          <p:cNvPr id="10" name="9 Imagen" descr="vampiresqui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00" y="1461052"/>
            <a:ext cx="8686800" cy="3682448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7086600" y="1547396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dirty="0" smtClean="0">
                <a:solidFill>
                  <a:srgbClr val="FFFF00"/>
                </a:solidFill>
                <a:latin typeface="Arial Black" pitchFamily="34" charset="0"/>
              </a:rPr>
              <a:t>5000 m</a:t>
            </a:r>
            <a:endParaRPr lang="es-CL" sz="160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-0.00416 0.3777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08642E-6 L 0 0.37932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3457E-6 L -0.00416 0.3466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phronima_amphipod-l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800600" y="832697"/>
            <a:ext cx="5155899" cy="3872653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6858000" y="2266950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dirty="0" smtClean="0">
                <a:solidFill>
                  <a:srgbClr val="FFFF00"/>
                </a:solidFill>
                <a:latin typeface="Arial Black" pitchFamily="34" charset="0"/>
              </a:rPr>
              <a:t>5000 m</a:t>
            </a:r>
            <a:endParaRPr lang="es-CL" sz="160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0.06666 L 0.66389 -0.0799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" y="-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1524002" y="209550"/>
            <a:ext cx="63562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La capa iluminada del océano</a:t>
            </a:r>
            <a:endParaRPr lang="es-ES" sz="2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343400" y="209550"/>
            <a:ext cx="457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dirty="0" smtClean="0">
                <a:solidFill>
                  <a:srgbClr val="FFFF00"/>
                </a:solidFill>
                <a:latin typeface="Arial Black" pitchFamily="34" charset="0"/>
              </a:rPr>
              <a:t>Y LLEGAMOS AL FONDO A 5500 m</a:t>
            </a:r>
            <a:endParaRPr lang="es-CL" sz="160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crab hydritherm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162300" y="3"/>
            <a:ext cx="3162300" cy="1973831"/>
          </a:xfrm>
          <a:prstGeom prst="rect">
            <a:avLst/>
          </a:prstGeom>
        </p:spPr>
      </p:pic>
      <p:pic>
        <p:nvPicPr>
          <p:cNvPr id="4" name="3 Imagen" descr="yet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2800" y="-1847850"/>
            <a:ext cx="2641600" cy="198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34792 -0.0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33333E-6 L -0.00278 0.3407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1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hydro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75060"/>
            <a:ext cx="3429000" cy="2568440"/>
          </a:xfrm>
          <a:prstGeom prst="rect">
            <a:avLst/>
          </a:prstGeom>
        </p:spPr>
      </p:pic>
      <p:pic>
        <p:nvPicPr>
          <p:cNvPr id="4" name="3 Imagen" descr="bubbles-7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2800" y="133351"/>
            <a:ext cx="3429000" cy="2438400"/>
          </a:xfrm>
          <a:prstGeom prst="rect">
            <a:avLst/>
          </a:prstGeom>
        </p:spPr>
      </p:pic>
      <p:pic>
        <p:nvPicPr>
          <p:cNvPr id="5" name="4 Imagen" descr="carbonates-7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383936" cy="2571750"/>
          </a:xfrm>
          <a:prstGeom prst="rect">
            <a:avLst/>
          </a:prstGeom>
        </p:spPr>
      </p:pic>
      <p:pic>
        <p:nvPicPr>
          <p:cNvPr id="6" name="5 Imagen" descr="Champagne_vent_white_smoker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48407" y="2590804"/>
            <a:ext cx="2895599" cy="2571749"/>
          </a:xfrm>
          <a:prstGeom prst="rect">
            <a:avLst/>
          </a:prstGeom>
        </p:spPr>
      </p:pic>
      <p:pic>
        <p:nvPicPr>
          <p:cNvPr id="7" name="6 Imagen" descr="Mariana-Trench---April-2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43386" y="0"/>
            <a:ext cx="3100614" cy="2571750"/>
          </a:xfrm>
          <a:prstGeom prst="rect">
            <a:avLst/>
          </a:prstGeom>
        </p:spPr>
      </p:pic>
      <p:pic>
        <p:nvPicPr>
          <p:cNvPr id="8" name="7 Imagen" descr="maxresdefault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29000" y="2571750"/>
            <a:ext cx="2971800" cy="2571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complexity1_6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" y="457201"/>
            <a:ext cx="9143999" cy="4705350"/>
          </a:xfrm>
          <a:prstGeom prst="rect">
            <a:avLst/>
          </a:prstGeom>
        </p:spPr>
      </p:pic>
      <p:pic>
        <p:nvPicPr>
          <p:cNvPr id="3" name="2 Imagen" descr="alien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" y="-2686050"/>
            <a:ext cx="2161309" cy="2724150"/>
          </a:xfrm>
          <a:prstGeom prst="rect">
            <a:avLst/>
          </a:prstGeom>
        </p:spPr>
      </p:pic>
      <p:pic>
        <p:nvPicPr>
          <p:cNvPr id="4" name="3 Imagen" descr="fish hydrotherm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33600" y="-2438401"/>
            <a:ext cx="3613466" cy="2419351"/>
          </a:xfrm>
          <a:prstGeom prst="rect">
            <a:avLst/>
          </a:prstGeom>
        </p:spPr>
      </p:pic>
      <p:pic>
        <p:nvPicPr>
          <p:cNvPr id="7" name="6 Imagen" descr="Fish-for-pic_1870637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52194" y="-2305049"/>
            <a:ext cx="3744207" cy="2343149"/>
          </a:xfrm>
          <a:prstGeom prst="rect">
            <a:avLst/>
          </a:prstGeom>
        </p:spPr>
      </p:pic>
      <p:pic>
        <p:nvPicPr>
          <p:cNvPr id="9" name="Picture 6" descr="http://upload.wikimedia.org/wikipedia/commons/1/12/Osedax_roseu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67800" y="971550"/>
            <a:ext cx="1219200" cy="2174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59259E-6 L -0.00139 0.505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2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11111E-6 L 0.00243 0.5018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2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7037E-7 L -0.00348 0.4833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2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BBPaZLQCUAAH0hQ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0"/>
            <a:ext cx="2324100" cy="3486150"/>
          </a:xfrm>
          <a:prstGeom prst="rect">
            <a:avLst/>
          </a:prstGeom>
        </p:spPr>
      </p:pic>
      <p:pic>
        <p:nvPicPr>
          <p:cNvPr id="5" name="4 Imagen" descr="10388881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562351"/>
            <a:ext cx="3078001" cy="1665199"/>
          </a:xfrm>
          <a:prstGeom prst="rect">
            <a:avLst/>
          </a:prstGeom>
        </p:spPr>
      </p:pic>
      <p:pic>
        <p:nvPicPr>
          <p:cNvPr id="6" name="5 Imagen" descr="sinh-vat-bi-an-duoi-dai-duong-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202" y="666750"/>
            <a:ext cx="3303639" cy="2133600"/>
          </a:xfrm>
          <a:prstGeom prst="rect">
            <a:avLst/>
          </a:prstGeom>
        </p:spPr>
      </p:pic>
      <p:pic>
        <p:nvPicPr>
          <p:cNvPr id="8" name="7 Imagen" descr="Pez Hach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48000" y="3580944"/>
            <a:ext cx="2819400" cy="1657807"/>
          </a:xfrm>
          <a:prstGeom prst="rect">
            <a:avLst/>
          </a:prstGeom>
        </p:spPr>
      </p:pic>
      <p:pic>
        <p:nvPicPr>
          <p:cNvPr id="9" name="8 Imagen" descr="giantisopo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7400" y="3562350"/>
            <a:ext cx="3276600" cy="1671638"/>
          </a:xfrm>
          <a:prstGeom prst="rect">
            <a:avLst/>
          </a:prstGeom>
        </p:spPr>
      </p:pic>
      <p:pic>
        <p:nvPicPr>
          <p:cNvPr id="10" name="9 Imagen" descr="Snap-0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410200" y="0"/>
            <a:ext cx="3581400" cy="2686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lll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85750"/>
            <a:ext cx="1676400" cy="2521644"/>
          </a:xfrm>
          <a:prstGeom prst="rect">
            <a:avLst/>
          </a:prstGeom>
        </p:spPr>
      </p:pic>
      <p:pic>
        <p:nvPicPr>
          <p:cNvPr id="7" name="6 Imagen" descr="Snap-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476500"/>
            <a:ext cx="3556000" cy="2667000"/>
          </a:xfrm>
          <a:prstGeom prst="rect">
            <a:avLst/>
          </a:prstGeom>
        </p:spPr>
      </p:pic>
      <p:pic>
        <p:nvPicPr>
          <p:cNvPr id="9" name="8 Imagen" descr="Snap-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24600" y="3028950"/>
            <a:ext cx="2819400" cy="2114550"/>
          </a:xfrm>
          <a:prstGeom prst="rect">
            <a:avLst/>
          </a:prstGeom>
        </p:spPr>
      </p:pic>
      <p:pic>
        <p:nvPicPr>
          <p:cNvPr id="10" name="9 Imagen" descr="Snap-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05000" y="57150"/>
            <a:ext cx="3352800" cy="2514600"/>
          </a:xfrm>
          <a:prstGeom prst="rect">
            <a:avLst/>
          </a:prstGeom>
        </p:spPr>
      </p:pic>
      <p:pic>
        <p:nvPicPr>
          <p:cNvPr id="11" name="10 Imagen" descr="Snap-0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38800" y="133350"/>
            <a:ext cx="3200400" cy="2400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eep-Sea-Creatures-Gulper-Ee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3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828800" y="4171950"/>
            <a:ext cx="4630708" cy="74295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¿y YO Soy UN ALIEN?</a:t>
            </a:r>
            <a:endParaRPr lang="es-E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248400" y="59055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800" dirty="0" smtClean="0">
                <a:solidFill>
                  <a:srgbClr val="FF0000"/>
                </a:solidFill>
              </a:rPr>
              <a:t>A 5000 m un tiburón </a:t>
            </a:r>
            <a:r>
              <a:rPr lang="es-CL" sz="1800" dirty="0" err="1" smtClean="0">
                <a:solidFill>
                  <a:srgbClr val="FF0000"/>
                </a:solidFill>
              </a:rPr>
              <a:t>trill</a:t>
            </a:r>
            <a:r>
              <a:rPr lang="es-CL" sz="1800" dirty="0" smtClean="0">
                <a:solidFill>
                  <a:srgbClr val="FF0000"/>
                </a:solidFill>
              </a:rPr>
              <a:t> </a:t>
            </a:r>
            <a:endParaRPr lang="es-CL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The last frontier on Eart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8650"/>
            <a:ext cx="2667000" cy="1600200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457200" y="57151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 dirty="0" smtClean="0">
                <a:solidFill>
                  <a:srgbClr val="FFFF00"/>
                </a:solidFill>
              </a:rPr>
              <a:t>Se descubren nuevas especies, nuevas formas, nuevos estilos de vida?</a:t>
            </a:r>
            <a:endParaRPr lang="es-CL" sz="1600" b="1" dirty="0">
              <a:solidFill>
                <a:srgbClr val="FFFF00"/>
              </a:solidFill>
            </a:endParaRPr>
          </a:p>
        </p:txBody>
      </p:sp>
      <p:pic>
        <p:nvPicPr>
          <p:cNvPr id="20484" name="Picture 4" descr="Golden Copepod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228850"/>
            <a:ext cx="2095500" cy="1257300"/>
          </a:xfrm>
          <a:prstGeom prst="rect">
            <a:avLst/>
          </a:prstGeom>
          <a:noFill/>
        </p:spPr>
      </p:pic>
      <p:pic>
        <p:nvPicPr>
          <p:cNvPr id="20486" name="Picture 6" descr="Blind Lobs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00450"/>
            <a:ext cx="2286000" cy="1371600"/>
          </a:xfrm>
          <a:prstGeom prst="rect">
            <a:avLst/>
          </a:prstGeom>
          <a:noFill/>
        </p:spPr>
      </p:pic>
      <p:pic>
        <p:nvPicPr>
          <p:cNvPr id="20488" name="Picture 8" descr="Yeti cra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7950" y="3657600"/>
            <a:ext cx="2286000" cy="1371600"/>
          </a:xfrm>
          <a:prstGeom prst="rect">
            <a:avLst/>
          </a:prstGeom>
          <a:noFill/>
        </p:spPr>
      </p:pic>
      <p:pic>
        <p:nvPicPr>
          <p:cNvPr id="20490" name="Picture 10" descr="http://static.ddmcdn.com/gif/storymaker-prehistoric-sea-creatures-deep-sea-reef0-515x28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57805" y="3943350"/>
            <a:ext cx="2531243" cy="1035844"/>
          </a:xfrm>
          <a:prstGeom prst="rect">
            <a:avLst/>
          </a:prstGeom>
          <a:noFill/>
        </p:spPr>
      </p:pic>
      <p:pic>
        <p:nvPicPr>
          <p:cNvPr id="20492" name="Picture 12" descr="http://static.ddmcdn.com/gif/storymaker-prehistoric-sea-creatures-deep-sea-reef4-515x28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5000" y="628653"/>
            <a:ext cx="2743200" cy="1122581"/>
          </a:xfrm>
          <a:prstGeom prst="rect">
            <a:avLst/>
          </a:prstGeom>
          <a:noFill/>
        </p:spPr>
      </p:pic>
      <p:pic>
        <p:nvPicPr>
          <p:cNvPr id="20494" name="Picture 14" descr="http://static.ddmcdn.com/gif/storymaker-prehistoric-sea-creatures-deep-sea-reef6-515x28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71805" y="2457450"/>
            <a:ext cx="2531243" cy="1035844"/>
          </a:xfrm>
          <a:prstGeom prst="rect">
            <a:avLst/>
          </a:prstGeom>
          <a:noFill/>
        </p:spPr>
      </p:pic>
      <p:pic>
        <p:nvPicPr>
          <p:cNvPr id="20496" name="Picture 16" descr="frilled shark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0" y="1943102"/>
            <a:ext cx="3200400" cy="1800225"/>
          </a:xfrm>
          <a:prstGeom prst="rect">
            <a:avLst/>
          </a:prstGeom>
          <a:noFill/>
        </p:spPr>
      </p:pic>
      <p:pic>
        <p:nvPicPr>
          <p:cNvPr id="20498" name="Picture 18" descr="http://boncia.co/wp-content/uploads/2013/12/deep-sea-life-pictures-11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43205" y="628652"/>
            <a:ext cx="2850977" cy="1607345"/>
          </a:xfrm>
          <a:prstGeom prst="rect">
            <a:avLst/>
          </a:prstGeom>
          <a:noFill/>
        </p:spPr>
      </p:pic>
      <p:sp>
        <p:nvSpPr>
          <p:cNvPr id="12" name="11 CuadroTexto"/>
          <p:cNvSpPr txBox="1"/>
          <p:nvPr/>
        </p:nvSpPr>
        <p:spPr>
          <a:xfrm>
            <a:off x="0" y="4743452"/>
            <a:ext cx="144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Langosta ciega</a:t>
            </a:r>
            <a:endParaRPr lang="es-CL" dirty="0"/>
          </a:p>
        </p:txBody>
      </p:sp>
      <p:sp>
        <p:nvSpPr>
          <p:cNvPr id="13" name="12 CuadroTexto"/>
          <p:cNvSpPr txBox="1"/>
          <p:nvPr/>
        </p:nvSpPr>
        <p:spPr>
          <a:xfrm>
            <a:off x="3048000" y="3486152"/>
            <a:ext cx="144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Cangrejo </a:t>
            </a:r>
            <a:r>
              <a:rPr lang="es-CL" dirty="0" err="1" smtClean="0"/>
              <a:t>Yety</a:t>
            </a:r>
            <a:endParaRPr lang="es-CL" dirty="0"/>
          </a:p>
        </p:txBody>
      </p:sp>
      <p:sp>
        <p:nvSpPr>
          <p:cNvPr id="14" name="13 CuadroTexto"/>
          <p:cNvSpPr txBox="1"/>
          <p:nvPr/>
        </p:nvSpPr>
        <p:spPr>
          <a:xfrm>
            <a:off x="1219200" y="3105149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Copépodos dorado</a:t>
            </a:r>
            <a:endParaRPr lang="es-CL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971800" y="2286002"/>
            <a:ext cx="144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Isópodo araña</a:t>
            </a:r>
            <a:endParaRPr lang="es-CL" dirty="0"/>
          </a:p>
        </p:txBody>
      </p:sp>
      <p:sp>
        <p:nvSpPr>
          <p:cNvPr id="16" name="15 CuadroTexto"/>
          <p:cNvSpPr txBox="1"/>
          <p:nvPr/>
        </p:nvSpPr>
        <p:spPr>
          <a:xfrm>
            <a:off x="7162800" y="3486152"/>
            <a:ext cx="144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Tiburón</a:t>
            </a:r>
            <a:endParaRPr lang="es-CL" dirty="0"/>
          </a:p>
        </p:txBody>
      </p:sp>
      <p:sp>
        <p:nvSpPr>
          <p:cNvPr id="17" name="16 CuadroTexto"/>
          <p:cNvSpPr txBox="1"/>
          <p:nvPr/>
        </p:nvSpPr>
        <p:spPr>
          <a:xfrm>
            <a:off x="6781800" y="400052"/>
            <a:ext cx="144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err="1" smtClean="0"/>
              <a:t>Amfípodo</a:t>
            </a:r>
            <a:endParaRPr lang="es-CL" dirty="0"/>
          </a:p>
        </p:txBody>
      </p:sp>
      <p:sp>
        <p:nvSpPr>
          <p:cNvPr id="18" name="17 CuadroTexto"/>
          <p:cNvSpPr txBox="1"/>
          <p:nvPr/>
        </p:nvSpPr>
        <p:spPr>
          <a:xfrm>
            <a:off x="7696200" y="4629152"/>
            <a:ext cx="144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Camarón rojo</a:t>
            </a:r>
            <a:endParaRPr lang="es-C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 descr="DSC0083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54599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2 Imagen" descr="logo IMO texto blanco grande-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0" y="0"/>
            <a:ext cx="3276600" cy="2531917"/>
          </a:xfrm>
          <a:prstGeom prst="rect">
            <a:avLst/>
          </a:prstGeom>
        </p:spPr>
      </p:pic>
      <p:pic>
        <p:nvPicPr>
          <p:cNvPr id="4" name="Picture 1" descr="map_3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66951"/>
            <a:ext cx="411480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609600" y="4095750"/>
            <a:ext cx="3276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>
                <a:solidFill>
                  <a:srgbClr val="FFFF00"/>
                </a:solidFill>
                <a:latin typeface="Arial Black" pitchFamily="34" charset="0"/>
              </a:rPr>
              <a:t>CHILE ES UN PAIS MARITIMO</a:t>
            </a:r>
          </a:p>
          <a:p>
            <a:endParaRPr lang="es-CL" b="1" dirty="0" smtClean="0">
              <a:solidFill>
                <a:srgbClr val="FFFF00"/>
              </a:solidFill>
              <a:latin typeface="Arial Black" pitchFamily="34" charset="0"/>
            </a:endParaRPr>
          </a:p>
          <a:p>
            <a:r>
              <a:rPr lang="es-CL" b="1" dirty="0" smtClean="0">
                <a:solidFill>
                  <a:srgbClr val="FFFF00"/>
                </a:solidFill>
                <a:latin typeface="Arial Black" pitchFamily="34" charset="0"/>
              </a:rPr>
              <a:t>CONOZCAMOS CHILE</a:t>
            </a:r>
            <a:endParaRPr lang="es-CL" b="1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Resultado de imagen para deep sea CREATU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0" y="1607337"/>
            <a:ext cx="3286148" cy="1455685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1143000" y="2571752"/>
            <a:ext cx="65008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i="1" dirty="0" smtClean="0">
                <a:solidFill>
                  <a:srgbClr val="FF0000"/>
                </a:solidFill>
                <a:latin typeface="Snap ITC" pitchFamily="82" charset="0"/>
              </a:rPr>
              <a:t>ALIENÍGENAS DESDE LAS PROFUNDIDADES DEL MAR</a:t>
            </a:r>
            <a:endParaRPr lang="es-CL" b="1" i="1" dirty="0">
              <a:solidFill>
                <a:srgbClr val="FF0000"/>
              </a:solidFill>
              <a:latin typeface="Snap ITC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07 0.03564 L -1.32535 0.0356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Resultado de imagen para shark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2 Llamada de nube"/>
          <p:cNvSpPr/>
          <p:nvPr/>
        </p:nvSpPr>
        <p:spPr>
          <a:xfrm rot="-4140000">
            <a:off x="5353" y="19488"/>
            <a:ext cx="2395727" cy="2535275"/>
          </a:xfrm>
          <a:prstGeom prst="cloudCallo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5" name="4 CuadroTexto"/>
          <p:cNvSpPr txBox="1"/>
          <p:nvPr/>
        </p:nvSpPr>
        <p:spPr>
          <a:xfrm>
            <a:off x="228600" y="788671"/>
            <a:ext cx="198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b="1" dirty="0" smtClean="0">
                <a:solidFill>
                  <a:srgbClr val="FF0000"/>
                </a:solidFill>
              </a:rPr>
              <a:t>¿Alguna pregunta?</a:t>
            </a:r>
            <a:endParaRPr lang="es-CL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Imagen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042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4953000" y="133351"/>
            <a:ext cx="403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200" dirty="0" smtClean="0">
                <a:solidFill>
                  <a:schemeClr val="bg1"/>
                </a:solidFill>
                <a:latin typeface="Arial Black" pitchFamily="34" charset="0"/>
              </a:rPr>
              <a:t>ILUMINADA, MUCHO PLANCTON, PECES</a:t>
            </a:r>
            <a:endParaRPr lang="es-CL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876800" y="971551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200" dirty="0" smtClean="0">
                <a:solidFill>
                  <a:schemeClr val="bg1"/>
                </a:solidFill>
                <a:latin typeface="Arial Black" pitchFamily="34" charset="0"/>
              </a:rPr>
              <a:t>PENUMBRAS, MENOS PLANCTON, MUCHOS PECES, CRUSTACEOS</a:t>
            </a:r>
            <a:endParaRPr lang="es-CL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876800" y="2190751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200" dirty="0" smtClean="0">
                <a:solidFill>
                  <a:schemeClr val="bg1"/>
                </a:solidFill>
                <a:latin typeface="Arial Black" pitchFamily="34" charset="0"/>
              </a:rPr>
              <a:t>SIN LUZ, </a:t>
            </a:r>
            <a:r>
              <a:rPr lang="es-CL" sz="1200" dirty="0" smtClean="0">
                <a:solidFill>
                  <a:schemeClr val="bg1"/>
                </a:solidFill>
                <a:latin typeface="Arial Black" pitchFamily="34" charset="0"/>
              </a:rPr>
              <a:t>POCO </a:t>
            </a:r>
            <a:r>
              <a:rPr lang="es-CL" sz="1200" dirty="0" smtClean="0">
                <a:solidFill>
                  <a:schemeClr val="bg1"/>
                </a:solidFill>
                <a:latin typeface="Arial Black" pitchFamily="34" charset="0"/>
              </a:rPr>
              <a:t>PLANCTON, PECES, MOLUSCOS, CRUSTACEOS</a:t>
            </a:r>
            <a:endParaRPr lang="es-CL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953000" y="3181351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200" dirty="0" smtClean="0">
                <a:solidFill>
                  <a:schemeClr val="bg1"/>
                </a:solidFill>
                <a:latin typeface="Arial Black" pitchFamily="34" charset="0"/>
              </a:rPr>
              <a:t>SIN LUZ, PECES, CRUSTACEOS, MOLUSCOS,</a:t>
            </a:r>
          </a:p>
          <a:p>
            <a:r>
              <a:rPr lang="es-CL" sz="1200" dirty="0" smtClean="0">
                <a:solidFill>
                  <a:schemeClr val="bg1"/>
                </a:solidFill>
                <a:latin typeface="Arial Black" pitchFamily="34" charset="0"/>
              </a:rPr>
              <a:t>MUY DESCONOCIDO</a:t>
            </a:r>
            <a:endParaRPr lang="es-CL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105400" y="4019551"/>
            <a:ext cx="403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200" dirty="0" smtClean="0">
                <a:solidFill>
                  <a:schemeClr val="bg1"/>
                </a:solidFill>
                <a:latin typeface="Arial Black" pitchFamily="34" charset="0"/>
              </a:rPr>
              <a:t>ZONAS ABISOPELAGICA Y </a:t>
            </a:r>
            <a:r>
              <a:rPr lang="es-CL" sz="1200" dirty="0" smtClean="0">
                <a:solidFill>
                  <a:schemeClr val="bg1"/>
                </a:solidFill>
                <a:latin typeface="Arial Black" pitchFamily="34" charset="0"/>
              </a:rPr>
              <a:t>HADAL SIN LUZ, PRESION EXTREMA. FAUNA DESCONOCIDA. BACTERIAS MUY ABUNDANTES. COMO OTRO PLANETA</a:t>
            </a:r>
            <a:endParaRPr lang="es-CL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0"/>
            <a:ext cx="4495800" cy="5092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94093" y="285750"/>
            <a:ext cx="3949909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0" y="590550"/>
            <a:ext cx="50387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s-CL" sz="2400" dirty="0" smtClean="0">
                <a:latin typeface="Arial Rounded MT Bold" pitchFamily="34" charset="0"/>
              </a:rPr>
              <a:t>El aire también pesa (presión atmosférica)</a:t>
            </a:r>
          </a:p>
          <a:p>
            <a:pPr>
              <a:buFont typeface="Wingdings" pitchFamily="2" charset="2"/>
              <a:buChar char="Ø"/>
            </a:pPr>
            <a:endParaRPr lang="es-CL" sz="2400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s-CL" sz="2400" dirty="0" smtClean="0">
                <a:latin typeface="Arial Rounded MT Bold" pitchFamily="34" charset="0"/>
              </a:rPr>
              <a:t>A nivel del mar (1 atmósfera de presión): 1 ton por 0.1 m2</a:t>
            </a:r>
          </a:p>
          <a:p>
            <a:pPr>
              <a:buFont typeface="Wingdings" pitchFamily="2" charset="2"/>
              <a:buChar char="Ø"/>
            </a:pPr>
            <a:endParaRPr lang="es-CL" sz="2400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s-CL" sz="2400" dirty="0" smtClean="0">
                <a:latin typeface="Arial Rounded MT Bold" pitchFamily="34" charset="0"/>
              </a:rPr>
              <a:t>Por cada 10 m de profundidad del mar aumentamos 1 atm</a:t>
            </a:r>
          </a:p>
          <a:p>
            <a:endParaRPr lang="es-CL" sz="2400" dirty="0">
              <a:latin typeface="Arial Rounded MT Bold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09600" y="4400552"/>
            <a:ext cx="419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solidFill>
                  <a:srgbClr val="FF0000"/>
                </a:solidFill>
                <a:latin typeface="Arial Black" pitchFamily="34" charset="0"/>
              </a:rPr>
              <a:t>COMO AJUSTARSE A LA ALTA  PRESIÓN </a:t>
            </a:r>
            <a:endParaRPr lang="es-CL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943600" y="361950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dirty="0" smtClean="0">
                <a:solidFill>
                  <a:srgbClr val="FFFF00"/>
                </a:solidFill>
                <a:latin typeface="Arial Black" pitchFamily="34" charset="0"/>
              </a:rPr>
              <a:t>PARA EXPLORAR EL MAR PROFUNDO</a:t>
            </a:r>
            <a:endParaRPr lang="es-CL" sz="160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172200" y="2190751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dirty="0" smtClean="0">
                <a:solidFill>
                  <a:srgbClr val="FFFF00"/>
                </a:solidFill>
                <a:latin typeface="Arial Black" pitchFamily="34" charset="0"/>
              </a:rPr>
              <a:t>Y PARA VER MUCHO MAS ABAJO</a:t>
            </a:r>
            <a:endParaRPr lang="es-CL" sz="160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static.ddmcdn.com/gif/blogs/6a00d8341bf67c53ef01630099bdf3970d-640w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3543301"/>
            <a:ext cx="3251201" cy="1371601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990600" y="133350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800" b="1" i="1" dirty="0" smtClean="0"/>
              <a:t>CONDICIONES Y ADAPTACIONES AL OCEANO PROFUNDO</a:t>
            </a:r>
            <a:endParaRPr lang="es-CL" sz="1800" b="1" i="1" dirty="0"/>
          </a:p>
        </p:txBody>
      </p:sp>
      <p:pic>
        <p:nvPicPr>
          <p:cNvPr id="17412" name="Picture 4" descr="http://upload.wikimedia.org/wikipedia/commons/thumb/1/18/Giant_isopod.jpg/100px-Giant_isopo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428750"/>
            <a:ext cx="2049074" cy="1828800"/>
          </a:xfrm>
          <a:prstGeom prst="rect">
            <a:avLst/>
          </a:prstGeom>
          <a:noFill/>
        </p:spPr>
      </p:pic>
      <p:pic>
        <p:nvPicPr>
          <p:cNvPr id="17414" name="Picture 6" descr="http://upload.wikimedia.org/wikipedia/commons/thumb/8/8d/Giant_squid_Ranheim2.jpg/240px-Giant_squid_Ranheim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1257301"/>
            <a:ext cx="2286000" cy="1978820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3733800" y="3943350"/>
            <a:ext cx="3352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GIGANTISMO</a:t>
            </a:r>
          </a:p>
          <a:p>
            <a:endParaRPr lang="es-CL" dirty="0" smtClean="0"/>
          </a:p>
          <a:p>
            <a:r>
              <a:rPr lang="es-CL" dirty="0" smtClean="0"/>
              <a:t>&gt;5000 m</a:t>
            </a:r>
            <a:endParaRPr lang="es-CL" dirty="0"/>
          </a:p>
        </p:txBody>
      </p:sp>
      <p:sp>
        <p:nvSpPr>
          <p:cNvPr id="7" name="6 CuadroTexto"/>
          <p:cNvSpPr txBox="1"/>
          <p:nvPr/>
        </p:nvSpPr>
        <p:spPr>
          <a:xfrm>
            <a:off x="4876800" y="590550"/>
            <a:ext cx="3962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CL" sz="1800" dirty="0" smtClean="0"/>
              <a:t>Color: transparentes, rojos o azul</a:t>
            </a:r>
            <a:endParaRPr lang="es-CL" sz="1800" dirty="0" smtClean="0"/>
          </a:p>
          <a:p>
            <a:pPr marL="342900" indent="-342900">
              <a:buAutoNum type="arabicPeriod"/>
            </a:pPr>
            <a:r>
              <a:rPr lang="es-CL" sz="1800" dirty="0" smtClean="0"/>
              <a:t>Visión</a:t>
            </a:r>
            <a:r>
              <a:rPr lang="es-CL" sz="1800" dirty="0" smtClean="0"/>
              <a:t>: animales ciegos o con ojos muy grandes</a:t>
            </a:r>
          </a:p>
          <a:p>
            <a:pPr marL="342900" indent="-342900">
              <a:buAutoNum type="arabicPeriod"/>
            </a:pPr>
            <a:r>
              <a:rPr lang="es-CL" sz="1800" dirty="0" smtClean="0"/>
              <a:t>Reproducción (macho pequeño adherido a hembra)</a:t>
            </a:r>
          </a:p>
          <a:p>
            <a:pPr marL="342900" indent="-342900">
              <a:buAutoNum type="arabicPeriod"/>
            </a:pPr>
            <a:r>
              <a:rPr lang="es-CL" sz="1800" dirty="0" smtClean="0"/>
              <a:t>Ciclo de vida largo</a:t>
            </a:r>
          </a:p>
          <a:p>
            <a:pPr marL="342900" indent="-342900">
              <a:buAutoNum type="arabicPeriod"/>
            </a:pPr>
            <a:r>
              <a:rPr lang="es-CL" sz="1800" dirty="0" smtClean="0"/>
              <a:t>Gigantismo</a:t>
            </a:r>
          </a:p>
          <a:p>
            <a:pPr marL="342900" indent="-342900">
              <a:buAutoNum type="arabicPeriod"/>
            </a:pPr>
            <a:r>
              <a:rPr lang="es-CL" sz="1800" dirty="0" smtClean="0"/>
              <a:t>Moléculas para resistir la presión (</a:t>
            </a:r>
            <a:r>
              <a:rPr lang="es-CL" sz="1800" dirty="0" err="1" smtClean="0"/>
              <a:t>piezolytes</a:t>
            </a:r>
            <a:r>
              <a:rPr lang="es-CL" sz="1800" dirty="0" smtClean="0"/>
              <a:t>) Solo hasta 5000 m</a:t>
            </a:r>
          </a:p>
          <a:p>
            <a:pPr marL="342900" indent="-342900">
              <a:buAutoNum type="arabicPeriod"/>
            </a:pPr>
            <a:r>
              <a:rPr lang="es-CL" sz="1800" dirty="0" smtClean="0"/>
              <a:t>Temperatura (-1 a +4°C)</a:t>
            </a:r>
          </a:p>
          <a:p>
            <a:pPr marL="342900" indent="-342900">
              <a:buAutoNum type="arabicPeriod"/>
            </a:pPr>
            <a:r>
              <a:rPr lang="es-CL" sz="1800" dirty="0" smtClean="0"/>
              <a:t>Bioluminiscencia</a:t>
            </a:r>
            <a:endParaRPr lang="es-CL" sz="1800" dirty="0"/>
          </a:p>
        </p:txBody>
      </p:sp>
      <p:pic>
        <p:nvPicPr>
          <p:cNvPr id="17416" name="Picture 8" descr="http://images.sciencedaily.com/2009/03/090324091209-lar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6600" y="3714750"/>
            <a:ext cx="1905000" cy="1071563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6781800" y="4705350"/>
            <a:ext cx="2362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dirty="0" smtClean="0"/>
              <a:t>Soy como de 4000 años de edad</a:t>
            </a:r>
            <a:endParaRPr lang="es-CL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21854</TotalTime>
  <Words>281</Words>
  <Application>Microsoft Office PowerPoint</Application>
  <PresentationFormat>Presentación en pantalla (16:9)</PresentationFormat>
  <Paragraphs>58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1" baseType="lpstr">
      <vt:lpstr>Metro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</vt:vector>
  </TitlesOfParts>
  <Company>WHOI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Peter Wiebe</dc:creator>
  <cp:lastModifiedBy>Ruben</cp:lastModifiedBy>
  <cp:revision>1447</cp:revision>
  <dcterms:created xsi:type="dcterms:W3CDTF">2006-04-10T19:55:52Z</dcterms:created>
  <dcterms:modified xsi:type="dcterms:W3CDTF">2017-05-31T19:06:28Z</dcterms:modified>
</cp:coreProperties>
</file>